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87" r:id="rId7"/>
    <p:sldId id="292" r:id="rId8"/>
    <p:sldId id="293" r:id="rId9"/>
    <p:sldId id="261" r:id="rId10"/>
    <p:sldId id="290" r:id="rId11"/>
    <p:sldId id="263" r:id="rId12"/>
    <p:sldId id="294" r:id="rId13"/>
    <p:sldId id="295" r:id="rId14"/>
    <p:sldId id="296" r:id="rId15"/>
    <p:sldId id="260" r:id="rId16"/>
    <p:sldId id="264" r:id="rId17"/>
    <p:sldId id="265" r:id="rId18"/>
    <p:sldId id="266" r:id="rId19"/>
    <p:sldId id="267" r:id="rId20"/>
    <p:sldId id="268" r:id="rId21"/>
    <p:sldId id="269" r:id="rId22"/>
    <p:sldId id="276" r:id="rId23"/>
    <p:sldId id="274" r:id="rId24"/>
    <p:sldId id="273" r:id="rId25"/>
    <p:sldId id="275" r:id="rId26"/>
    <p:sldId id="281" r:id="rId27"/>
    <p:sldId id="271" r:id="rId28"/>
    <p:sldId id="270" r:id="rId29"/>
    <p:sldId id="272" r:id="rId30"/>
    <p:sldId id="277" r:id="rId31"/>
    <p:sldId id="278" r:id="rId32"/>
    <p:sldId id="279" r:id="rId33"/>
    <p:sldId id="280" r:id="rId34"/>
    <p:sldId id="2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, William" initials="MW" lastIdx="2" clrIdx="0">
    <p:extLst>
      <p:ext uri="{19B8F6BF-5375-455C-9EA6-DF929625EA0E}">
        <p15:presenceInfo xmlns:p15="http://schemas.microsoft.com/office/powerpoint/2012/main" userId="S-1-5-21-2148316554-4149246337-422987994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2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0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3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9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4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6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9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3.mp4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4" Type="http://schemas.openxmlformats.org/officeDocument/2006/relationships/video" Target="../media/media3.mp4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Preliminary calcium imaging analyses on spatial reversal task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Lab meeting</a:t>
            </a:r>
          </a:p>
          <a:p>
            <a:r>
              <a:rPr lang="en-US" dirty="0" smtClean="0"/>
              <a:t>February 1, 2021</a:t>
            </a:r>
          </a:p>
        </p:txBody>
      </p:sp>
    </p:spTree>
    <p:extLst>
      <p:ext uri="{BB962C8B-B14F-4D97-AF65-F5344CB8AC3E}">
        <p14:creationId xmlns:p14="http://schemas.microsoft.com/office/powerpoint/2010/main" val="363636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dCA1 required for spatial reversal on my task? </a:t>
            </a:r>
          </a:p>
          <a:p>
            <a:pPr lvl="1"/>
            <a:r>
              <a:rPr lang="en-US" dirty="0" smtClean="0"/>
              <a:t>dCA1 PSAM inhibition. </a:t>
            </a:r>
          </a:p>
          <a:p>
            <a:r>
              <a:rPr lang="en-US" dirty="0"/>
              <a:t>Is neural stability/persistence related to perseveration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Quantify “persistence” and correlate to reversal performance.  </a:t>
            </a:r>
            <a:endParaRPr lang="en-US" dirty="0" smtClean="0"/>
          </a:p>
          <a:p>
            <a:r>
              <a:rPr lang="en-US" dirty="0" smtClean="0"/>
              <a:t>Does </a:t>
            </a:r>
            <a:r>
              <a:rPr lang="en-US" dirty="0"/>
              <a:t>reducing persistence rescue perseveration? </a:t>
            </a:r>
          </a:p>
          <a:p>
            <a:pPr lvl="1"/>
            <a:r>
              <a:rPr lang="en-US" dirty="0"/>
              <a:t>Inhibit LTD or neurogenesis while recording CA1 and measuring reversal performance. 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331569" y="187545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Injections Feb/March 2021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1569" y="279888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progress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1569" y="372231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Early summer 2021?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9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Hypothesis: Drift reflects (homeostatic?) plasticity that endows flexibility on neural networks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50731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2835520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92570" y="535451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“Persistence”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49118" y="3523467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 performance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1944030" y="3143249"/>
            <a:ext cx="1782979" cy="14463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84885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6469674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8000000">
            <a:off x="5038369" y="564359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000000">
            <a:off x="6141439" y="5590454"/>
            <a:ext cx="1463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Inhibiting </a:t>
            </a:r>
            <a:r>
              <a:rPr lang="en-US" dirty="0" smtClean="0"/>
              <a:t>LTD or neurogenesis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059496" y="3681749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“Persistence”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08940" y="3866415"/>
            <a:ext cx="645520" cy="136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83196" y="2857500"/>
            <a:ext cx="645520" cy="2373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8777495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>
            <a:off x="10162284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8000000">
            <a:off x="8730979" y="564359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674818" y="3523467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 performance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9220041" y="2857500"/>
            <a:ext cx="645520" cy="2373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332666" y="3866415"/>
            <a:ext cx="645520" cy="136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8000000">
            <a:off x="9745229" y="5590453"/>
            <a:ext cx="1463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Inhibiting </a:t>
            </a:r>
            <a:r>
              <a:rPr lang="en-US" dirty="0" smtClean="0"/>
              <a:t>LTD or neurogenesis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4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69569" cy="4777398"/>
          </a:xfrm>
        </p:spPr>
        <p:txBody>
          <a:bodyPr>
            <a:normAutofit/>
          </a:bodyPr>
          <a:lstStyle/>
          <a:p>
            <a:r>
              <a:rPr lang="en-US" dirty="0" smtClean="0"/>
              <a:t>Is dCA1 required for spatial reversal on my task? </a:t>
            </a:r>
          </a:p>
          <a:p>
            <a:pPr lvl="1"/>
            <a:r>
              <a:rPr lang="en-US" dirty="0" smtClean="0"/>
              <a:t>dCA1 PSAM inhibition. </a:t>
            </a:r>
          </a:p>
          <a:p>
            <a:r>
              <a:rPr lang="en-US" dirty="0"/>
              <a:t>Is neural stability/persistence related to perseveration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Quantify “persistence” and correlate to reversal performance.  </a:t>
            </a:r>
            <a:endParaRPr lang="en-US" dirty="0" smtClean="0"/>
          </a:p>
          <a:p>
            <a:r>
              <a:rPr lang="en-US" dirty="0" smtClean="0"/>
              <a:t>Does increasing </a:t>
            </a:r>
            <a:r>
              <a:rPr lang="en-US" dirty="0"/>
              <a:t>persistence </a:t>
            </a:r>
            <a:r>
              <a:rPr lang="en-US" dirty="0" smtClean="0"/>
              <a:t>induce </a:t>
            </a:r>
            <a:r>
              <a:rPr lang="en-US" dirty="0"/>
              <a:t>perseveration? </a:t>
            </a:r>
          </a:p>
          <a:p>
            <a:pPr lvl="1"/>
            <a:r>
              <a:rPr lang="en-US" dirty="0"/>
              <a:t>Inhibit LTD or neurogenesis while recording CA1 and measuring reversal performance.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Do aged mice fail at spatial reversal and can it be explained by neural predictors? </a:t>
            </a:r>
          </a:p>
          <a:p>
            <a:pPr lvl="1"/>
            <a:r>
              <a:rPr lang="en-US" dirty="0" smtClean="0"/>
              <a:t>Test if old CA1 maps are reactivated, but fail to be updated during reversal.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331569" y="187545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Injections Feb/March 2021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1569" y="279888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progress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1569" y="372231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Early summer 2021?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31569" y="4940848"/>
            <a:ext cx="275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First aged mouse starts recording in 2 weeks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9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Hypothesis: CA1 activation patterns in aged mice are inflexible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499947" y="2347544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>
            <a:off x="3884736" y="3732332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8000000">
            <a:off x="2453431" y="5529296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Young adult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3622529" y="5538882"/>
            <a:ext cx="14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474558" y="3567448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“Persistence”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24002" y="3752114"/>
            <a:ext cx="645520" cy="136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98258" y="2743199"/>
            <a:ext cx="645520" cy="2373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945692" y="2347544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8330481" y="3732332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000000">
            <a:off x="6899176" y="5529296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Young adult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8000000">
            <a:off x="8155822" y="5519710"/>
            <a:ext cx="14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920303" y="3428949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 performance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621860" y="3732332"/>
            <a:ext cx="645520" cy="136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1016" y="2743199"/>
            <a:ext cx="645520" cy="2373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0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69569" cy="477739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Is dCA1 required for spatial reversal on my task? 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dCA1 PSAM inhibition</a:t>
            </a:r>
            <a:r>
              <a:rPr lang="en-US" dirty="0" smtClean="0"/>
              <a:t>. </a:t>
            </a:r>
          </a:p>
          <a:p>
            <a:r>
              <a:rPr lang="en-US" dirty="0"/>
              <a:t>Is neural stability/persistence related to perseveration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Quantify “persistence” and correlate to reversal performance.  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Does increasing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persistence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induce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perseveration?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Inhibit LTD or neurogenesis while recording CA1 and measuring reversal performance.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Do aged mice fail at spatial reversal and can it be explained by neural predictors? 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Test if old CA1 maps are reactivated, but fail to be updated during reversal.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652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90424" y="3592286"/>
            <a:ext cx="40959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= 5 wild-type adult mice </a:t>
            </a:r>
          </a:p>
          <a:p>
            <a:r>
              <a:rPr lang="en-US" dirty="0" smtClean="0"/>
              <a:t>(+6 behavior-only mice):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Castor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Encedalus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Hydra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Fornax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r="10404"/>
          <a:stretch/>
        </p:blipFill>
        <p:spPr>
          <a:xfrm>
            <a:off x="1992429" y="370858"/>
            <a:ext cx="8373980" cy="2092423"/>
          </a:xfrm>
          <a:prstGeom prst="rect">
            <a:avLst/>
          </a:prstGeom>
        </p:spPr>
      </p:pic>
      <p:pic>
        <p:nvPicPr>
          <p:cNvPr id="7" name="InitGoals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9378"/>
                </p14:media>
              </p:ext>
            </p:extLst>
          </p:nvPr>
        </p:nvPicPr>
        <p:blipFill rotWithShape="1">
          <a:blip r:embed="rId5"/>
          <a:srcRect l="18521" t="8603" r="15643" b="10288"/>
          <a:stretch>
            <a:fillRect/>
          </a:stretch>
        </p:blipFill>
        <p:spPr>
          <a:xfrm>
            <a:off x="1661868" y="2914438"/>
            <a:ext cx="3514532" cy="3247427"/>
          </a:xfrm>
          <a:prstGeom prst="rect">
            <a:avLst/>
          </a:prstGeom>
        </p:spPr>
      </p:pic>
      <p:sp>
        <p:nvSpPr>
          <p:cNvPr id="11" name="Right Bracket 10"/>
          <p:cNvSpPr/>
          <p:nvPr/>
        </p:nvSpPr>
        <p:spPr>
          <a:xfrm>
            <a:off x="7508631" y="4317023"/>
            <a:ext cx="105507" cy="70685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ket 11"/>
          <p:cNvSpPr/>
          <p:nvPr/>
        </p:nvSpPr>
        <p:spPr>
          <a:xfrm>
            <a:off x="7508631" y="5134708"/>
            <a:ext cx="105507" cy="3780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>
            <a:off x="8153401" y="4834839"/>
            <a:ext cx="105507" cy="3780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614138" y="4465507"/>
            <a:ext cx="45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14138" y="5125030"/>
            <a:ext cx="45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V4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58908" y="4700707"/>
            <a:ext cx="1911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Poor behavior due to tech difficulties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7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“Trials to criterion” for measuring reversal performance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98" y="1910496"/>
            <a:ext cx="4902302" cy="4580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05246" y="2514600"/>
            <a:ext cx="407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Criterion arbitrarily defined as 5+ consecutive trials where smoothed correct responses ≥ 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07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Castor,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86" y="61547"/>
            <a:ext cx="161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Encedalus</a:t>
            </a:r>
            <a:r>
              <a:rPr lang="en-US" dirty="0" smtClean="0"/>
              <a:t>,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21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Fornax, V4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4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dCA1 and vCA1 projections to frontal cortex are necessary for spatial reversal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31" y="2882777"/>
            <a:ext cx="6415454" cy="1947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929" y="2113477"/>
            <a:ext cx="4210050" cy="348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079" y="2180126"/>
            <a:ext cx="104775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089" y="6407029"/>
            <a:ext cx="308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Avigan</a:t>
            </a:r>
            <a:r>
              <a:rPr lang="en-US" dirty="0" smtClean="0"/>
              <a:t> et al.,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53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Hydra, V3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996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Io, V4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1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registration overlaps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19" y="1303827"/>
            <a:ext cx="6622962" cy="52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0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“persistence”?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Firing field correlations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Ensemble reactivations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34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classical place fields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0" y="1514841"/>
            <a:ext cx="3948190" cy="5231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70" y="1514841"/>
            <a:ext cx="3948190" cy="5231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810" y="1514841"/>
            <a:ext cx="3948190" cy="52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8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69" y="136525"/>
            <a:ext cx="10515600" cy="830630"/>
          </a:xfrm>
        </p:spPr>
        <p:txBody>
          <a:bodyPr/>
          <a:lstStyle/>
          <a:p>
            <a:r>
              <a:rPr lang="en-US" dirty="0" smtClean="0"/>
              <a:t>Does stability anti-correlate with flexibility?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19" y="3003179"/>
            <a:ext cx="4807886" cy="3590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289433" y="967155"/>
            <a:ext cx="4824046" cy="2254473"/>
            <a:chOff x="592017" y="967155"/>
            <a:chExt cx="4824046" cy="22544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1" r="10404"/>
            <a:stretch/>
          </p:blipFill>
          <p:spPr>
            <a:xfrm>
              <a:off x="592017" y="967155"/>
              <a:ext cx="4824046" cy="1205394"/>
            </a:xfrm>
            <a:prstGeom prst="rect">
              <a:avLst/>
            </a:prstGeom>
          </p:spPr>
        </p:pic>
        <p:sp>
          <p:nvSpPr>
            <p:cNvPr id="6" name="Right Bracket 5"/>
            <p:cNvSpPr/>
            <p:nvPr/>
          </p:nvSpPr>
          <p:spPr>
            <a:xfrm rot="5400000">
              <a:off x="2532648" y="2001875"/>
              <a:ext cx="105507" cy="70685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9504" y="2574260"/>
              <a:ext cx="11517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Correlate fields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3648807" y="2200739"/>
              <a:ext cx="0" cy="3411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938827" y="2575297"/>
              <a:ext cx="14199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Assess performance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55" y="2298756"/>
            <a:ext cx="5238084" cy="36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13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“persistence”?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Firing field correlations</a:t>
            </a:r>
          </a:p>
          <a:p>
            <a:r>
              <a:rPr lang="en-US" dirty="0" smtClean="0"/>
              <a:t>Ensemble reactivations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PCA/ICA procedure for </a:t>
            </a:r>
            <a:r>
              <a:rPr lang="en-US" smtClean="0"/>
              <a:t>detecting ensembles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Activity (S) is </a:t>
            </a:r>
            <a:r>
              <a:rPr lang="en-US" dirty="0" err="1" smtClean="0"/>
              <a:t>binarized</a:t>
            </a:r>
            <a:r>
              <a:rPr lang="en-US" dirty="0" smtClean="0"/>
              <a:t>, binned, and normalized.</a:t>
            </a:r>
          </a:p>
          <a:p>
            <a:r>
              <a:rPr lang="en-US" dirty="0" smtClean="0"/>
              <a:t>Determine # of ensembles by comparing PCA eigenvalues to those from shuffled data (independent cell-by-cell circular shifts). </a:t>
            </a:r>
          </a:p>
          <a:p>
            <a:r>
              <a:rPr lang="en-US" dirty="0" smtClean="0"/>
              <a:t>Extract weights of cells towards each ensemble with ICA where # of components = # of ensembles</a:t>
            </a:r>
          </a:p>
          <a:p>
            <a:r>
              <a:rPr lang="en-US" dirty="0" smtClean="0"/>
              <a:t>Estimate ensemble activity (co-activation of highly-weighted cells).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6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detection using PCA/ICA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37" y="1318848"/>
            <a:ext cx="6530925" cy="54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69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PCA/ICA outputs on real data (Castor, Goals2)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6"/>
          <a:stretch/>
        </p:blipFill>
        <p:spPr>
          <a:xfrm>
            <a:off x="0" y="1892906"/>
            <a:ext cx="4826976" cy="3919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t="9132" r="5613" b="4598"/>
          <a:stretch/>
        </p:blipFill>
        <p:spPr>
          <a:xfrm>
            <a:off x="4743162" y="1985581"/>
            <a:ext cx="7191751" cy="39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9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LTD inhibition in CA1 impairs spatial reversal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395"/>
          <a:stretch/>
        </p:blipFill>
        <p:spPr>
          <a:xfrm>
            <a:off x="6507689" y="2559877"/>
            <a:ext cx="3832521" cy="33590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639480" y="2717394"/>
            <a:ext cx="692582" cy="152200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32062" y="1848205"/>
            <a:ext cx="302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Elevated platform stress induces LTD and accelerates reversal learning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67" y="2304660"/>
            <a:ext cx="3551274" cy="343671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820405" y="4099690"/>
            <a:ext cx="642936" cy="48936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11435" y="3316071"/>
            <a:ext cx="1778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LTD inhibition impairs reversal learning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089" y="6407029"/>
            <a:ext cx="308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Dong et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24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87" y="1027906"/>
            <a:ext cx="7451756" cy="5565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# of ensembles mostly constant across sessions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2366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ensemble activations in Reversal vs. Goals sessions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10291" r="6415" b="5238"/>
          <a:stretch/>
        </p:blipFill>
        <p:spPr>
          <a:xfrm>
            <a:off x="231530" y="2602523"/>
            <a:ext cx="5794131" cy="3215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0" t="10135" r="7132" b="5609"/>
          <a:stretch/>
        </p:blipFill>
        <p:spPr>
          <a:xfrm>
            <a:off x="6261589" y="2602523"/>
            <a:ext cx="5696203" cy="3207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8615" y="2233191"/>
            <a:ext cx="141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Goals2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99710" y="2233191"/>
            <a:ext cx="141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67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0" r="24254"/>
          <a:stretch/>
        </p:blipFill>
        <p:spPr>
          <a:xfrm>
            <a:off x="679938" y="1377363"/>
            <a:ext cx="2341086" cy="2787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7" r="24958"/>
          <a:stretch/>
        </p:blipFill>
        <p:spPr>
          <a:xfrm>
            <a:off x="679938" y="3997470"/>
            <a:ext cx="2309954" cy="2787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24" y="1442204"/>
            <a:ext cx="4883261" cy="2718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Example ensembles active during perseverative seeking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24" y="4065773"/>
            <a:ext cx="4883261" cy="2718857"/>
          </a:xfrm>
          <a:prstGeom prst="rect">
            <a:avLst/>
          </a:prstGeom>
        </p:spPr>
      </p:pic>
      <p:pic>
        <p:nvPicPr>
          <p:cNvPr id="10" name="Assembly  11_Castor_Reversal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68092" y="1503498"/>
            <a:ext cx="2834370" cy="2534889"/>
          </a:xfrm>
          <a:prstGeom prst="rect">
            <a:avLst/>
          </a:prstGeom>
        </p:spPr>
      </p:pic>
      <p:pic>
        <p:nvPicPr>
          <p:cNvPr id="11" name="Assembly  15_Encedalus_Reversal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67221" y="4248961"/>
            <a:ext cx="2835241" cy="25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to examine ensembles across days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10084" r="5675" b="5705"/>
          <a:stretch/>
        </p:blipFill>
        <p:spPr>
          <a:xfrm>
            <a:off x="1752435" y="1497257"/>
            <a:ext cx="9285006" cy="5011615"/>
          </a:xfrm>
        </p:spPr>
      </p:pic>
      <p:sp>
        <p:nvSpPr>
          <p:cNvPr id="3" name="TextBox 2"/>
          <p:cNvSpPr txBox="1"/>
          <p:nvPr/>
        </p:nvSpPr>
        <p:spPr>
          <a:xfrm>
            <a:off x="589085" y="213709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Goals1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9085" y="373044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Goals2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9085" y="526030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Reversal1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10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analyses</a:t>
            </a:r>
          </a:p>
          <a:p>
            <a:r>
              <a:rPr lang="en-US" dirty="0" smtClean="0"/>
              <a:t>3 young mice to record from</a:t>
            </a:r>
          </a:p>
          <a:p>
            <a:pPr lvl="1"/>
            <a:r>
              <a:rPr lang="en-US" dirty="0" smtClean="0"/>
              <a:t>+3 </a:t>
            </a:r>
            <a:r>
              <a:rPr lang="en-US" dirty="0" smtClean="0"/>
              <a:t>waiting to be base plated</a:t>
            </a:r>
          </a:p>
          <a:p>
            <a:r>
              <a:rPr lang="en-US" dirty="0" smtClean="0"/>
              <a:t>1 aged mouse to record from </a:t>
            </a:r>
          </a:p>
          <a:p>
            <a:pPr lvl="1"/>
            <a:r>
              <a:rPr lang="en-US" dirty="0" smtClean="0"/>
              <a:t>+4 </a:t>
            </a:r>
            <a:r>
              <a:rPr lang="en-US" dirty="0" smtClean="0"/>
              <a:t>waiting to be base plated</a:t>
            </a:r>
          </a:p>
          <a:p>
            <a:pPr lvl="1"/>
            <a:endParaRPr lang="en-US" dirty="0"/>
          </a:p>
          <a:p>
            <a:r>
              <a:rPr lang="en-US" dirty="0" smtClean="0"/>
              <a:t>dCA1 inhibition with PSAM during Reversal1</a:t>
            </a:r>
          </a:p>
          <a:p>
            <a:r>
              <a:rPr lang="en-US" dirty="0" smtClean="0"/>
              <a:t>Neurogenesis/LTD knockdown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Neurogenesis is important for spatial reversal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394" y="2313604"/>
            <a:ext cx="5555091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2" y="2313604"/>
            <a:ext cx="58293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172408" y="4888122"/>
            <a:ext cx="621886" cy="66398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3193" y="5552104"/>
            <a:ext cx="218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neurogenesis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 flipV="1">
            <a:off x="3060052" y="3741576"/>
            <a:ext cx="112356" cy="181052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006082" y="4888122"/>
            <a:ext cx="908561" cy="663983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109788" y="4693298"/>
            <a:ext cx="1797698" cy="129705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50573" y="5990354"/>
            <a:ext cx="218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</a:t>
            </a:r>
            <a:r>
              <a:rPr lang="en-US" dirty="0" smtClean="0"/>
              <a:t> neurogenesis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997432" y="4488024"/>
            <a:ext cx="743727" cy="150233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462865" y="5421086"/>
            <a:ext cx="389159" cy="56927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089" y="6407029"/>
            <a:ext cx="308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Epp</a:t>
            </a:r>
            <a:r>
              <a:rPr lang="en-US" dirty="0" smtClean="0"/>
              <a:t>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0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Neural correlates of memory are not </a:t>
            </a:r>
            <a:r>
              <a:rPr lang="en-US" sz="3100" dirty="0"/>
              <a:t>completely</a:t>
            </a:r>
            <a:r>
              <a:rPr lang="en-US" sz="3100" dirty="0" smtClean="0"/>
              <a:t> stable – “drift”</a:t>
            </a: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2" y="2061430"/>
            <a:ext cx="2835861" cy="3259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739" y="1478245"/>
            <a:ext cx="325755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32" y="4067761"/>
            <a:ext cx="3625764" cy="1848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416" y="2166755"/>
            <a:ext cx="3415380" cy="32381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28" y="6130029"/>
            <a:ext cx="379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Mankin</a:t>
            </a:r>
            <a:r>
              <a:rPr lang="en-US" dirty="0" smtClean="0"/>
              <a:t> et al., 2012; 2015 </a:t>
            </a:r>
          </a:p>
          <a:p>
            <a:r>
              <a:rPr lang="en-US" dirty="0" smtClean="0"/>
              <a:t>(rat CA1 and CA2, tetrodes)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57632" y="6130030"/>
            <a:ext cx="323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Ziv</a:t>
            </a:r>
            <a:r>
              <a:rPr lang="en-US" dirty="0" smtClean="0"/>
              <a:t> et al., 2013; Mau et al., 2018 (mouse CA1, </a:t>
            </a:r>
            <a:r>
              <a:rPr lang="en-US" dirty="0" err="1" smtClean="0"/>
              <a:t>miniscopes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14416" y="6130029"/>
            <a:ext cx="34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Rokni</a:t>
            </a:r>
            <a:r>
              <a:rPr lang="en-US" dirty="0" smtClean="0"/>
              <a:t> et al., 2007 (monkey SMA and M1, </a:t>
            </a:r>
            <a:r>
              <a:rPr lang="en-US" dirty="0" err="1" smtClean="0"/>
              <a:t>monotrodes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5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5172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dCA1 required for spatial reversal on my task? </a:t>
            </a:r>
          </a:p>
          <a:p>
            <a:pPr lvl="1"/>
            <a:r>
              <a:rPr lang="en-US" dirty="0" smtClean="0"/>
              <a:t>dCA1 PSAM inhibition. 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331569" y="187545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Injections Feb/March 2021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9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dCA1 required for spatial reversal on my task? </a:t>
            </a:r>
          </a:p>
          <a:p>
            <a:pPr lvl="1"/>
            <a:r>
              <a:rPr lang="en-US" dirty="0" smtClean="0"/>
              <a:t>dCA1 PSAM inhibition. </a:t>
            </a:r>
          </a:p>
          <a:p>
            <a:r>
              <a:rPr lang="en-US" dirty="0"/>
              <a:t>Is neural stability/persistence related to perseveration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Quantify “persistence” and correlate to reversal performance.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331569" y="187545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Injections Feb/March 2021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1569" y="279888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progress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7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Hypothesis: Drift reflects (homeostatic?) plasticity that endows flexibility on neural networks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50731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2835520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92570" y="535451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“Persistence”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49118" y="3523467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 performance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1944030" y="3143249"/>
            <a:ext cx="1782979" cy="14463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46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770</Words>
  <Application>Microsoft Office PowerPoint</Application>
  <PresentationFormat>Widescreen</PresentationFormat>
  <Paragraphs>134</Paragraphs>
  <Slides>34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Preliminary calcium imaging analyses on spatial reversal task</vt:lpstr>
      <vt:lpstr>dCA1 and vCA1 projections to frontal cortex are necessary for spatial reversal</vt:lpstr>
      <vt:lpstr>LTD inhibition in CA1 impairs spatial reversal</vt:lpstr>
      <vt:lpstr>Neurogenesis is important for spatial reversal</vt:lpstr>
      <vt:lpstr>Neural correlates of memory are not completely stable – “drift”</vt:lpstr>
      <vt:lpstr>Big questions and proposed experiments</vt:lpstr>
      <vt:lpstr>Big questions and proposed experiments</vt:lpstr>
      <vt:lpstr>Big questions and proposed experiments</vt:lpstr>
      <vt:lpstr>Hypothesis: Drift reflects (homeostatic?) plasticity that endows flexibility on neural networks</vt:lpstr>
      <vt:lpstr>Big questions and proposed experiments</vt:lpstr>
      <vt:lpstr>Hypothesis: Drift reflects (homeostatic?) plasticity that endows flexibility on neural networks</vt:lpstr>
      <vt:lpstr>Big questions and proposed experiments</vt:lpstr>
      <vt:lpstr>Hypothesis: CA1 activation patterns in aged mice are inflexible</vt:lpstr>
      <vt:lpstr>Big questions and proposed experiments</vt:lpstr>
      <vt:lpstr>PowerPoint Presentation</vt:lpstr>
      <vt:lpstr>“Trials to criterion” for measuring reversal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 registration overlaps</vt:lpstr>
      <vt:lpstr>How to measure “persistence”?</vt:lpstr>
      <vt:lpstr>Visualizing classical place fields</vt:lpstr>
      <vt:lpstr>Does stability anti-correlate with flexibility?</vt:lpstr>
      <vt:lpstr>How to measure “persistence”?</vt:lpstr>
      <vt:lpstr>PCA/ICA procedure for detecting ensembles</vt:lpstr>
      <vt:lpstr>Assembly detection using PCA/ICA</vt:lpstr>
      <vt:lpstr>PCA/ICA outputs on real data (Castor, Goals2)</vt:lpstr>
      <vt:lpstr># of ensembles mostly constant across sessions</vt:lpstr>
      <vt:lpstr>Comparing ensemble activations in Reversal vs. Goals sessions</vt:lpstr>
      <vt:lpstr>Example ensembles active during perseverative seeking</vt:lpstr>
      <vt:lpstr>Starting to examine ensembles across days</vt:lpstr>
      <vt:lpstr>To do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calcium imaging analyses on spatial reversal task</dc:title>
  <dc:creator>Mau, William</dc:creator>
  <cp:lastModifiedBy>Mau, William</cp:lastModifiedBy>
  <cp:revision>88</cp:revision>
  <dcterms:created xsi:type="dcterms:W3CDTF">2021-01-26T17:55:17Z</dcterms:created>
  <dcterms:modified xsi:type="dcterms:W3CDTF">2021-01-29T18:26:58Z</dcterms:modified>
</cp:coreProperties>
</file>